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76" r:id="rId4"/>
    <p:sldId id="277" r:id="rId5"/>
    <p:sldId id="278" r:id="rId6"/>
    <p:sldId id="279" r:id="rId7"/>
    <p:sldId id="283" r:id="rId8"/>
  </p:sldIdLst>
  <p:sldSz cx="9144000" cy="6858000" type="screen4x3"/>
  <p:notesSz cx="6858000" cy="9144000"/>
  <p:custDataLst>
    <p:tags r:id="rId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 horzBarState="maximized">
    <p:restoredLeft sz="31176" autoAdjust="0"/>
    <p:restoredTop sz="94660"/>
  </p:normalViewPr>
  <p:slideViewPr>
    <p:cSldViewPr>
      <p:cViewPr>
        <p:scale>
          <a:sx n="55" d="100"/>
          <a:sy n="55" d="100"/>
        </p:scale>
        <p:origin x="-7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29ABC8-AA0B-44DA-B48C-F12502DD7F66}" type="datetimeFigureOut">
              <a:rPr lang="en-US" smtClean="0"/>
              <a:pPr/>
              <a:t>13-Jun-17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DDFAC8-A4CE-4A95-8AE7-B9101EF71F98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81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</a:t>
            </a:r>
            <a:r>
              <a:rPr lang="en-US" dirty="0" smtClean="0"/>
              <a:t>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C0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Clr>
          <a:srgbClr val="C00000"/>
        </a:buClr>
        <a:buFont typeface="Wingdings" pitchFamily="2" charset="2"/>
        <a:buChar char="§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Clr>
          <a:srgbClr val="C00000"/>
        </a:buClr>
        <a:buFont typeface="Wingdings" pitchFamily="2" charset="2"/>
        <a:buChar char="§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8062664" cy="1470025"/>
          </a:xfrm>
        </p:spPr>
        <p:txBody>
          <a:bodyPr>
            <a:noAutofit/>
          </a:bodyPr>
          <a:lstStyle/>
          <a:p>
            <a:r>
              <a:rPr lang="en-US" dirty="0" smtClean="0"/>
              <a:t>Endotracheal Intubation:</a:t>
            </a:r>
            <a:br>
              <a:rPr lang="en-US" dirty="0" smtClean="0"/>
            </a:br>
            <a:r>
              <a:rPr lang="en-US" dirty="0" smtClean="0"/>
              <a:t>trouble shoot and complication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Objective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Endotracheal tube in the right main bronchus</a:t>
            </a:r>
          </a:p>
          <a:p>
            <a:r>
              <a:rPr lang="en-IN" dirty="0" smtClean="0"/>
              <a:t>Endotracheal tube in </a:t>
            </a:r>
            <a:r>
              <a:rPr lang="en-IN" dirty="0" err="1" smtClean="0"/>
              <a:t>esophagus</a:t>
            </a:r>
            <a:endParaRPr lang="en-IN" dirty="0" smtClean="0"/>
          </a:p>
          <a:p>
            <a:r>
              <a:rPr lang="en-IN" dirty="0" smtClean="0"/>
              <a:t>Associated complications during intubation and their prevention</a:t>
            </a:r>
          </a:p>
          <a:p>
            <a:endParaRPr lang="en-IN" dirty="0" smtClean="0"/>
          </a:p>
          <a:p>
            <a:endParaRPr lang="en-I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Tube in Rt. Main bronchus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781128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Breath sounds only on right chest</a:t>
            </a:r>
          </a:p>
          <a:p>
            <a:r>
              <a:rPr lang="en-US" dirty="0" smtClean="0">
                <a:latin typeface="+mj-lt"/>
              </a:rPr>
              <a:t>No air heard entering stomach</a:t>
            </a:r>
          </a:p>
          <a:p>
            <a:r>
              <a:rPr lang="en-US" dirty="0" smtClean="0">
                <a:latin typeface="+mj-lt"/>
              </a:rPr>
              <a:t>No gastric distention</a:t>
            </a:r>
          </a:p>
          <a:p>
            <a:pPr>
              <a:buNone/>
              <a:defRPr/>
            </a:pPr>
            <a:r>
              <a:rPr lang="en-US" dirty="0" smtClean="0">
                <a:solidFill>
                  <a:srgbClr val="C00000"/>
                </a:solidFill>
                <a:latin typeface="+mj-lt"/>
              </a:rPr>
              <a:t>Action:</a:t>
            </a:r>
          </a:p>
          <a:p>
            <a:pPr marL="361950" indent="-361950">
              <a:buFont typeface="+mj-lt"/>
              <a:buAutoNum type="arabicPeriod"/>
              <a:defRPr/>
            </a:pPr>
            <a:r>
              <a:rPr lang="en-US" dirty="0" smtClean="0">
                <a:latin typeface="+mj-lt"/>
              </a:rPr>
              <a:t> Withdraw the tube</a:t>
            </a:r>
          </a:p>
          <a:p>
            <a:pPr marL="361950" indent="-361950">
              <a:buFont typeface="+mj-lt"/>
              <a:buAutoNum type="arabicPeriod"/>
              <a:defRPr/>
            </a:pPr>
            <a:r>
              <a:rPr lang="en-US" dirty="0" smtClean="0">
                <a:latin typeface="+mj-lt"/>
              </a:rPr>
              <a:t>Recheck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Correct Placement of Tube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52667" t="1805" r="6241" b="20082"/>
          <a:stretch>
            <a:fillRect/>
          </a:stretch>
        </p:blipFill>
        <p:spPr>
          <a:xfrm>
            <a:off x="4760204" y="1412776"/>
            <a:ext cx="2899773" cy="3289067"/>
          </a:xfrm>
          <a:noFill/>
        </p:spPr>
      </p:pic>
      <p:sp>
        <p:nvSpPr>
          <p:cNvPr id="5" name="TextBox 4"/>
          <p:cNvSpPr txBox="1"/>
          <p:nvPr/>
        </p:nvSpPr>
        <p:spPr>
          <a:xfrm>
            <a:off x="755576" y="4869160"/>
            <a:ext cx="3590999" cy="193899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IN" sz="2000" b="1" dirty="0">
                <a:solidFill>
                  <a:schemeClr val="tx1"/>
                </a:solidFill>
              </a:rPr>
              <a:t>Correct placement </a:t>
            </a:r>
            <a:endParaRPr lang="en-IN" sz="2000" b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IN" sz="2000" b="1" dirty="0" smtClean="0">
                <a:solidFill>
                  <a:schemeClr val="tx1"/>
                </a:solidFill>
              </a:rPr>
              <a:t>of endotracheal tube</a:t>
            </a:r>
          </a:p>
          <a:p>
            <a:pPr algn="ctr">
              <a:defRPr/>
            </a:pPr>
            <a:r>
              <a:rPr lang="en-IN" sz="2000" b="1" dirty="0" smtClean="0">
                <a:solidFill>
                  <a:schemeClr val="tx1"/>
                </a:solidFill>
              </a:rPr>
              <a:t>with  tip adjacent  </a:t>
            </a:r>
          </a:p>
          <a:p>
            <a:pPr algn="ctr">
              <a:defRPr/>
            </a:pPr>
            <a:r>
              <a:rPr lang="en-IN" sz="2000" b="1" dirty="0" smtClean="0">
                <a:solidFill>
                  <a:schemeClr val="tx1"/>
                </a:solidFill>
              </a:rPr>
              <a:t>to </a:t>
            </a:r>
            <a:r>
              <a:rPr lang="en-IN" sz="2000" b="1" dirty="0">
                <a:solidFill>
                  <a:schemeClr val="tx1"/>
                </a:solidFill>
              </a:rPr>
              <a:t>the </a:t>
            </a:r>
            <a:r>
              <a:rPr lang="en-IN" sz="2000" b="1" dirty="0" smtClean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r>
              <a:rPr lang="en-IN" sz="2000" b="1" dirty="0" smtClean="0">
                <a:solidFill>
                  <a:schemeClr val="tx1"/>
                </a:solidFill>
              </a:rPr>
              <a:t>second  thoracic</a:t>
            </a:r>
          </a:p>
          <a:p>
            <a:pPr algn="ctr">
              <a:defRPr/>
            </a:pPr>
            <a:r>
              <a:rPr lang="en-IN" sz="2000" b="1" dirty="0" smtClean="0">
                <a:solidFill>
                  <a:schemeClr val="tx1"/>
                </a:solidFill>
              </a:rPr>
              <a:t> vertebra</a:t>
            </a:r>
            <a:endParaRPr lang="en-IN" sz="2000" b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1" y="4941168"/>
            <a:ext cx="3672408" cy="193899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IN" sz="2000" b="1" dirty="0">
                <a:solidFill>
                  <a:schemeClr val="tx1"/>
                </a:solidFill>
              </a:rPr>
              <a:t>Incorrect placement. The tip of</a:t>
            </a:r>
            <a:br>
              <a:rPr lang="en-IN" sz="2000" b="1" dirty="0">
                <a:solidFill>
                  <a:schemeClr val="tx1"/>
                </a:solidFill>
              </a:rPr>
            </a:br>
            <a:r>
              <a:rPr lang="en-IN" sz="2000" b="1" dirty="0">
                <a:solidFill>
                  <a:schemeClr val="tx1"/>
                </a:solidFill>
              </a:rPr>
              <a:t>the endotracheal tube is in too far. It is </a:t>
            </a:r>
            <a:r>
              <a:rPr lang="en-IN" sz="2000" b="1" dirty="0" smtClean="0">
                <a:solidFill>
                  <a:schemeClr val="tx1"/>
                </a:solidFill>
              </a:rPr>
              <a:t>touching the </a:t>
            </a:r>
            <a:r>
              <a:rPr lang="en-IN" sz="2000" b="1" dirty="0">
                <a:solidFill>
                  <a:schemeClr val="tx1"/>
                </a:solidFill>
              </a:rPr>
              <a:t>carina. approaching the right main </a:t>
            </a:r>
            <a:r>
              <a:rPr lang="en-IN" sz="2000" b="1" dirty="0" smtClean="0">
                <a:solidFill>
                  <a:schemeClr val="tx1"/>
                </a:solidFill>
              </a:rPr>
              <a:t>stem bronchus</a:t>
            </a:r>
            <a:r>
              <a:rPr lang="en-IN" sz="2000" b="1" dirty="0">
                <a:solidFill>
                  <a:schemeClr val="tx1"/>
                </a:solidFill>
              </a:rPr>
              <a:t>, and the left lung is collapsed</a:t>
            </a:r>
            <a:r>
              <a:rPr lang="en-IN" sz="2000" b="1" dirty="0" smtClean="0">
                <a:solidFill>
                  <a:schemeClr val="tx1"/>
                </a:solidFill>
              </a:rPr>
              <a:t>.</a:t>
            </a:r>
            <a:endParaRPr lang="en-IN" sz="2000" b="1" dirty="0">
              <a:solidFill>
                <a:schemeClr val="tx1"/>
              </a:solidFill>
            </a:endParaRPr>
          </a:p>
        </p:txBody>
      </p:sp>
      <p:pic>
        <p:nvPicPr>
          <p:cNvPr id="7" name="Picture 6" descr="E:\PHOTOS\LATEST PHOTOES G2 PHONE\20150912_080102.jpg"/>
          <p:cNvPicPr>
            <a:picLocks noChangeAspect="1" noChangeArrowheads="1"/>
          </p:cNvPicPr>
          <p:nvPr/>
        </p:nvPicPr>
        <p:blipFill>
          <a:blip r:embed="rId3" cstate="print"/>
          <a:srcRect l="2900" t="5907" r="9667" b="1910"/>
          <a:stretch>
            <a:fillRect/>
          </a:stretch>
        </p:blipFill>
        <p:spPr bwMode="auto">
          <a:xfrm>
            <a:off x="1043609" y="1340768"/>
            <a:ext cx="2736304" cy="3352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Tube in Esophagus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spcAft>
                <a:spcPct val="25000"/>
              </a:spcAft>
              <a:tabLst>
                <a:tab pos="0" algn="l"/>
              </a:tabLst>
            </a:pPr>
            <a:r>
              <a:rPr lang="en-US" dirty="0" smtClean="0"/>
              <a:t>No breath sounds heard</a:t>
            </a:r>
          </a:p>
          <a:p>
            <a:pPr>
              <a:lnSpc>
                <a:spcPct val="80000"/>
              </a:lnSpc>
              <a:spcAft>
                <a:spcPct val="25000"/>
              </a:spcAft>
              <a:tabLst>
                <a:tab pos="0" algn="l"/>
              </a:tabLst>
            </a:pPr>
            <a:r>
              <a:rPr lang="en-US" dirty="0" smtClean="0"/>
              <a:t>Air heard entering stomach</a:t>
            </a:r>
          </a:p>
          <a:p>
            <a:pPr>
              <a:lnSpc>
                <a:spcPct val="80000"/>
              </a:lnSpc>
              <a:spcAft>
                <a:spcPct val="25000"/>
              </a:spcAft>
              <a:tabLst>
                <a:tab pos="0" algn="l"/>
              </a:tabLst>
            </a:pPr>
            <a:r>
              <a:rPr lang="en-US" dirty="0" smtClean="0"/>
              <a:t>Gastric distention may be seen</a:t>
            </a:r>
          </a:p>
          <a:p>
            <a:pPr>
              <a:lnSpc>
                <a:spcPct val="80000"/>
              </a:lnSpc>
              <a:spcAft>
                <a:spcPct val="25000"/>
              </a:spcAft>
              <a:tabLst>
                <a:tab pos="0" algn="l"/>
              </a:tabLst>
            </a:pPr>
            <a:r>
              <a:rPr lang="en-US" dirty="0" smtClean="0"/>
              <a:t>No mist in tube</a:t>
            </a:r>
          </a:p>
          <a:p>
            <a:pPr>
              <a:lnSpc>
                <a:spcPct val="80000"/>
              </a:lnSpc>
              <a:tabLst>
                <a:tab pos="0" algn="l"/>
              </a:tabLst>
            </a:pPr>
            <a:r>
              <a:rPr lang="en-US" dirty="0" smtClean="0"/>
              <a:t>No CO</a:t>
            </a:r>
            <a:r>
              <a:rPr lang="en-US" baseline="-25000" dirty="0" smtClean="0"/>
              <a:t>2 </a:t>
            </a:r>
            <a:r>
              <a:rPr lang="en-US" dirty="0" smtClean="0"/>
              <a:t>in exhaled air</a:t>
            </a:r>
          </a:p>
          <a:p>
            <a:pPr>
              <a:lnSpc>
                <a:spcPct val="80000"/>
              </a:lnSpc>
              <a:buNone/>
              <a:tabLst>
                <a:tab pos="0" algn="l"/>
              </a:tabLst>
              <a:defRPr/>
            </a:pPr>
            <a:endParaRPr lang="en-US" i="1" dirty="0" smtClean="0">
              <a:solidFill>
                <a:srgbClr val="C00000"/>
              </a:solidFill>
              <a:latin typeface="+mj-lt"/>
            </a:endParaRPr>
          </a:p>
          <a:p>
            <a:pPr>
              <a:lnSpc>
                <a:spcPct val="80000"/>
              </a:lnSpc>
              <a:buNone/>
              <a:tabLst>
                <a:tab pos="0" algn="l"/>
              </a:tabLst>
              <a:defRPr/>
            </a:pPr>
            <a:r>
              <a:rPr lang="en-US" dirty="0" smtClean="0">
                <a:solidFill>
                  <a:srgbClr val="C00000"/>
                </a:solidFill>
                <a:latin typeface="+mj-lt"/>
              </a:rPr>
              <a:t>Action : </a:t>
            </a:r>
            <a:endParaRPr lang="en-US" dirty="0" smtClean="0">
              <a:solidFill>
                <a:prstClr val="black"/>
              </a:solidFill>
              <a:latin typeface="+mj-lt"/>
            </a:endParaRP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n-US" dirty="0" smtClean="0">
                <a:latin typeface="+mj-lt"/>
              </a:rPr>
              <a:t>Remove the tube </a:t>
            </a: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n-US" dirty="0" smtClean="0">
                <a:latin typeface="+mj-lt"/>
              </a:rPr>
              <a:t>Bag and mask ventilation</a:t>
            </a: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n-US" dirty="0" smtClean="0">
                <a:latin typeface="+mj-lt"/>
              </a:rPr>
              <a:t>Reintroduce ET tube</a:t>
            </a:r>
            <a:endParaRPr lang="en-US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>
            <a:noAutofit/>
          </a:bodyPr>
          <a:lstStyle/>
          <a:p>
            <a:pPr fontAlgn="t"/>
            <a:r>
              <a:rPr lang="en-US" dirty="0" smtClean="0"/>
              <a:t>Complications During Intubation</a:t>
            </a:r>
            <a:endParaRPr lang="en-US" dirty="0"/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</p:nvPr>
        </p:nvGraphicFramePr>
        <p:xfrm>
          <a:off x="179512" y="1052736"/>
          <a:ext cx="8964488" cy="5760720"/>
        </p:xfrm>
        <a:graphic>
          <a:graphicData uri="http://schemas.openxmlformats.org/drawingml/2006/table">
            <a:tbl>
              <a:tblPr/>
              <a:tblGrid>
                <a:gridCol w="1718194"/>
                <a:gridCol w="3436387"/>
                <a:gridCol w="3809907"/>
              </a:tblGrid>
              <a:tr h="365593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Complication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Possible cause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chemeClr val="bg1"/>
                          </a:solidFill>
                          <a:latin typeface="+mj-lt"/>
                        </a:rPr>
                        <a:t>Prevention or corrective steps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</a:tr>
              <a:tr h="10858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Hypoxia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Taking too long to </a:t>
                      </a:r>
                      <a:r>
                        <a:rPr lang="en-US" sz="1800" dirty="0" err="1" smtClean="0">
                          <a:solidFill>
                            <a:srgbClr val="000000"/>
                          </a:solidFill>
                          <a:latin typeface="+mj-lt"/>
                        </a:rPr>
                        <a:t>intubate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Incorrect tube placement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Ventilate  with mask if possible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Halt intubation attempt after 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30 seconds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Reposition tube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3363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800" b="1" dirty="0" err="1" smtClean="0">
                          <a:solidFill>
                            <a:srgbClr val="FF0000"/>
                          </a:solidFill>
                          <a:latin typeface="+mj-lt"/>
                        </a:rPr>
                        <a:t>Bradycardia</a:t>
                      </a:r>
                      <a:r>
                        <a:rPr lang="en-US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/ apnea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Hypoxia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dirty="0" err="1" smtClean="0">
                          <a:solidFill>
                            <a:srgbClr val="000000"/>
                          </a:solidFill>
                          <a:latin typeface="+mj-lt"/>
                        </a:rPr>
                        <a:t>Vagal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 response from  laryngoscope or suction catheter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Ventilate with mask if possible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Oxygenate after intubation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Limit duration of intubation attempts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Monitor with pulse oximeter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0858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800" b="1" dirty="0" err="1" smtClean="0">
                          <a:solidFill>
                            <a:srgbClr val="FF0000"/>
                          </a:solidFill>
                          <a:latin typeface="+mj-lt"/>
                        </a:rPr>
                        <a:t>Pneumothorax</a:t>
                      </a:r>
                      <a:endParaRPr lang="en-US" sz="1800" b="1" dirty="0" smtClean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Over ventilate of one lung because of tube in right main bronchus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Excessive pressure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Place tube correctly 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Use appropriate pressures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352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Contusions or lacerations of tongue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Font typeface="Wingdings" pitchFamily="2" charset="2"/>
                        <a:buChar char="§"/>
                        <a:defRPr/>
                      </a:pPr>
                      <a:r>
                        <a:rPr lang="en-US" sz="1800" dirty="0" smtClean="0">
                          <a:solidFill>
                            <a:prstClr val="black"/>
                          </a:solidFill>
                          <a:latin typeface="+mj-lt"/>
                          <a:cs typeface="+mn-cs"/>
                        </a:rPr>
                        <a:t>Rough handling of the   laryngoscope </a:t>
                      </a:r>
                    </a:p>
                    <a:p>
                      <a:pPr marL="236538" indent="-236538" fontAlgn="auto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C00000"/>
                        </a:buClr>
                        <a:buFont typeface="Wingdings" pitchFamily="2" charset="2"/>
                        <a:buChar char="§"/>
                        <a:defRPr/>
                      </a:pPr>
                      <a:r>
                        <a:rPr lang="en-US" sz="1800" dirty="0" smtClean="0">
                          <a:solidFill>
                            <a:prstClr val="black"/>
                          </a:solidFill>
                          <a:latin typeface="+mj-lt"/>
                          <a:cs typeface="+mn-cs"/>
                        </a:rPr>
                        <a:t>Laryngoscope blade too long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Be gentle while manipulating  the laryngoscope</a:t>
                      </a:r>
                    </a:p>
                    <a:p>
                      <a:pPr marL="236538" indent="-236538">
                        <a:buClr>
                          <a:srgbClr val="C00000"/>
                        </a:buClr>
                        <a:buFont typeface="Wingdings" pitchFamily="2" charset="2"/>
                        <a:buChar char="§"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Have proper equipment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46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FF0000"/>
                          </a:solidFill>
                          <a:latin typeface="+mj-lt"/>
                        </a:rPr>
                        <a:t>Infection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marR="0" lvl="0" indent="-236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00000"/>
                        </a:buClr>
                        <a:buSzPct val="100000"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+mj-lt"/>
                        </a:rPr>
                        <a:t>Introduction of infection from hands or instruments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6538" marR="0" lvl="0" indent="-236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00000"/>
                        </a:buClr>
                        <a:buSzPct val="100000"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Pay careful attention to clean technique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What we learnt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manage complications during intubation</a:t>
            </a:r>
            <a:r>
              <a:rPr lang="en-IN" dirty="0" smtClean="0"/>
              <a:t>. </a:t>
            </a:r>
          </a:p>
          <a:p>
            <a:r>
              <a:rPr lang="en-IN" dirty="0" smtClean="0"/>
              <a:t>We should also note that intubation should be done under monitoring with pulse oximeter. </a:t>
            </a:r>
          </a:p>
          <a:p>
            <a:r>
              <a:rPr lang="en-IN" dirty="0" smtClean="0"/>
              <a:t>Size of endotracheal  tube and depth of </a:t>
            </a:r>
            <a:r>
              <a:rPr lang="en-IN" smtClean="0"/>
              <a:t>insertion should be </a:t>
            </a:r>
            <a:r>
              <a:rPr lang="en-IN" dirty="0" smtClean="0"/>
              <a:t>determined before procedure, so that complication are prevented or detected on time.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</TotalTime>
  <Words>277</Words>
  <Application>Microsoft Office PowerPoint</Application>
  <PresentationFormat>On-screen Show (4:3)</PresentationFormat>
  <Paragraphs>65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Endotracheal Intubation: trouble shoot and complication</vt:lpstr>
      <vt:lpstr>Objective</vt:lpstr>
      <vt:lpstr>Tube in Rt. Main bronchus</vt:lpstr>
      <vt:lpstr>Correct Placement of Tube</vt:lpstr>
      <vt:lpstr>Tube in Esophagus</vt:lpstr>
      <vt:lpstr>Complications During Intubation</vt:lpstr>
      <vt:lpstr>What we learnt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CPAP Machine</dc:title>
  <dc:creator>srinivas</dc:creator>
  <cp:lastModifiedBy>Designo</cp:lastModifiedBy>
  <cp:revision>77</cp:revision>
  <dcterms:created xsi:type="dcterms:W3CDTF">2013-01-07T15:34:32Z</dcterms:created>
  <dcterms:modified xsi:type="dcterms:W3CDTF">2017-06-13T09:41:10Z</dcterms:modified>
</cp:coreProperties>
</file>